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54"/>
  </p:notesMasterIdLst>
  <p:handoutMasterIdLst>
    <p:handoutMasterId r:id="rId55"/>
  </p:handoutMasterIdLst>
  <p:sldIdLst>
    <p:sldId id="368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6" r:id="rId17"/>
    <p:sldId id="388" r:id="rId18"/>
    <p:sldId id="384" r:id="rId19"/>
    <p:sldId id="389" r:id="rId20"/>
    <p:sldId id="387" r:id="rId21"/>
    <p:sldId id="394" r:id="rId22"/>
    <p:sldId id="390" r:id="rId23"/>
    <p:sldId id="391" r:id="rId24"/>
    <p:sldId id="392" r:id="rId25"/>
    <p:sldId id="393" r:id="rId26"/>
    <p:sldId id="397" r:id="rId27"/>
    <p:sldId id="395" r:id="rId28"/>
    <p:sldId id="398" r:id="rId29"/>
    <p:sldId id="401" r:id="rId30"/>
    <p:sldId id="421" r:id="rId31"/>
    <p:sldId id="399" r:id="rId32"/>
    <p:sldId id="422" r:id="rId33"/>
    <p:sldId id="400" r:id="rId34"/>
    <p:sldId id="402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5" r:id="rId43"/>
    <p:sldId id="411" r:id="rId44"/>
    <p:sldId id="412" r:id="rId45"/>
    <p:sldId id="413" r:id="rId46"/>
    <p:sldId id="414" r:id="rId47"/>
    <p:sldId id="423" r:id="rId48"/>
    <p:sldId id="416" r:id="rId49"/>
    <p:sldId id="417" r:id="rId50"/>
    <p:sldId id="418" r:id="rId51"/>
    <p:sldId id="419" r:id="rId52"/>
    <p:sldId id="420" r:id="rId5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6"/>
            <p14:sldId id="388"/>
            <p14:sldId id="384"/>
            <p14:sldId id="389"/>
            <p14:sldId id="387"/>
            <p14:sldId id="394"/>
            <p14:sldId id="390"/>
            <p14:sldId id="391"/>
            <p14:sldId id="392"/>
            <p14:sldId id="393"/>
            <p14:sldId id="397"/>
            <p14:sldId id="395"/>
            <p14:sldId id="398"/>
            <p14:sldId id="401"/>
            <p14:sldId id="421"/>
            <p14:sldId id="399"/>
            <p14:sldId id="422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5"/>
            <p14:sldId id="411"/>
            <p14:sldId id="412"/>
            <p14:sldId id="413"/>
            <p14:sldId id="414"/>
            <p14:sldId id="423"/>
            <p14:sldId id="416"/>
            <p14:sldId id="417"/>
            <p14:sldId id="418"/>
            <p14:sldId id="419"/>
            <p14:sldId id="420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ADADAD"/>
    <a:srgbClr val="FFFFFF"/>
    <a:srgbClr val="44444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93368" autoAdjust="0"/>
  </p:normalViewPr>
  <p:slideViewPr>
    <p:cSldViewPr snapToGrid="0">
      <p:cViewPr varScale="1">
        <p:scale>
          <a:sx n="124" d="100"/>
          <a:sy n="124" d="100"/>
        </p:scale>
        <p:origin x="12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9/5/17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Lecture 1: Introduction</a:t>
            </a:r>
            <a:endParaRPr lang="en-US" sz="8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9/5/17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in.slack.com/t/dff-columbia/shared_invite/MjM1MjA5NjAwOTk2LTE1MDQyODExOTQtNzEzM2FjZmMzMw)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Customer" TargetMode="External"/><Relationship Id="rId5" Type="http://schemas.openxmlformats.org/officeDocument/2006/relationships/hyperlink" Target="https://en.wikipedia.org/wiki/Customer_service" TargetMode="External"/><Relationship Id="rId6" Type="http://schemas.openxmlformats.org/officeDocument/2006/relationships/hyperlink" Target="https://en.wikipedia.org/wiki/As_a_service#cite_note-1" TargetMode="External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crony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rogrammableweb.com/" TargetMode="External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tiff"/><Relationship Id="rId13" Type="http://schemas.openxmlformats.org/officeDocument/2006/relationships/image" Target="../media/image39.tiff"/><Relationship Id="rId14" Type="http://schemas.openxmlformats.org/officeDocument/2006/relationships/image" Target="../media/image40.tiff"/><Relationship Id="rId15" Type="http://schemas.openxmlformats.org/officeDocument/2006/relationships/image" Target="../media/image41.png"/><Relationship Id="rId16" Type="http://schemas.openxmlformats.org/officeDocument/2006/relationships/image" Target="../media/image42.tiff"/><Relationship Id="rId17" Type="http://schemas.openxmlformats.org/officeDocument/2006/relationships/image" Target="../media/image43.png"/><Relationship Id="rId18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7" Type="http://schemas.openxmlformats.org/officeDocument/2006/relationships/image" Target="../media/image33.tiff"/><Relationship Id="rId8" Type="http://schemas.openxmlformats.org/officeDocument/2006/relationships/image" Target="../media/image34.png"/><Relationship Id="rId9" Type="http://schemas.openxmlformats.org/officeDocument/2006/relationships/image" Target="../media/image35.tiff"/><Relationship Id="rId10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tedefensivetactics.com/" TargetMode="External"/><Relationship Id="rId4" Type="http://schemas.openxmlformats.org/officeDocument/2006/relationships/hyperlink" Target="http://dmna.ny.gov/nyg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cyskarateworldwide.com/abou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na.ny.gov/nyg/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1: 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5800" y="1133856"/>
            <a:ext cx="7430240" cy="2662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I may not be able to teach you the right</a:t>
            </a:r>
            <a:r>
              <a:rPr lang="en-US" sz="3600" dirty="0">
                <a:latin typeface="+mn-lt"/>
              </a:rPr>
              <a:t/>
            </a:r>
            <a:br>
              <a:rPr lang="en-US" sz="3600" dirty="0">
                <a:latin typeface="+mn-lt"/>
              </a:rPr>
            </a:br>
            <a:r>
              <a:rPr lang="en-US" sz="3600" dirty="0" smtClean="0">
                <a:latin typeface="+mn-lt"/>
              </a:rPr>
              <a:t>way to do something,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but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I can show you plenty of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wrong ways to avoid.</a:t>
            </a:r>
          </a:p>
        </p:txBody>
      </p:sp>
    </p:spTree>
    <p:extLst>
      <p:ext uri="{BB962C8B-B14F-4D97-AF65-F5344CB8AC3E}">
        <p14:creationId xmlns:p14="http://schemas.microsoft.com/office/powerpoint/2010/main" val="1920000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Coursework</a:t>
            </a:r>
            <a:br>
              <a:rPr lang="en-US" dirty="0" smtClean="0"/>
            </a:br>
            <a:r>
              <a:rPr lang="en-US" dirty="0" smtClean="0"/>
              <a:t>Grading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610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7756"/>
            <a:ext cx="8267140" cy="36974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No midterm, final or exams.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Five 20 point projects, each of which extends previous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every two weeks, with two weeks to complete.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Teams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5 team members.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team has a designated </a:t>
            </a:r>
            <a:r>
              <a:rPr lang="en-US" i="1" dirty="0" smtClean="0"/>
              <a:t>primary contact </a:t>
            </a:r>
            <a:r>
              <a:rPr lang="en-US" dirty="0" smtClean="0"/>
              <a:t>and </a:t>
            </a:r>
            <a:r>
              <a:rPr lang="en-US" i="1" dirty="0" smtClean="0"/>
              <a:t>team name.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project has the following sub-deliverables, packaged in a zip file with a readme.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set of user stories.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short, simple architecture/design description with diagrams.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Demo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Application artefacts, e.g. code, DB schema/data, HTML, URL for testing,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7030A0"/>
                </a:solidFill>
              </a:rPr>
              <a:t>There will be a simulated “project review,” which is a meeting with presentation, demo, Q&amp;A, 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In addition to the technology, I am trying to </a:t>
            </a:r>
            <a:r>
              <a:rPr lang="en-US" i="1" dirty="0" smtClean="0">
                <a:solidFill>
                  <a:srgbClr val="FF0000"/>
                </a:solidFill>
              </a:rPr>
              <a:t>mentor</a:t>
            </a:r>
            <a:r>
              <a:rPr lang="en-US" dirty="0" smtClean="0">
                <a:solidFill>
                  <a:srgbClr val="FF0000"/>
                </a:solidFill>
              </a:rPr>
              <a:t> you to learn how to be a successful technical professional. You will experience very basic concepts in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roduct management.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Presentation and documentation skills.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Transforming vague requirements into something clear and implementable.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Q&amp;A and discussion of alternatives.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Teamwork and team dynamics.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914606" y="3500846"/>
            <a:ext cx="2055223" cy="1014398"/>
          </a:xfrm>
          <a:prstGeom prst="wedgeRoundRectCallout">
            <a:avLst>
              <a:gd name="adj1" fmla="val -67867"/>
              <a:gd name="adj2" fmla="val -76"/>
              <a:gd name="adj3" fmla="val 16667"/>
            </a:avLst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This will drive you crazy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17802173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346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2624"/>
            <a:ext cx="8267140" cy="36826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Course material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i="1" dirty="0" smtClean="0"/>
              <a:t>No textbooks. </a:t>
            </a:r>
            <a:r>
              <a:rPr lang="en-US" dirty="0" smtClean="0"/>
              <a:t>Technology changes too quickly, and we will cover concepts and technologies from several disciplines.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Lecture and lecture notes will provide links to online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Web search is your first and best resource.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</a:t>
            </a:r>
            <a:r>
              <a:rPr lang="en-US" dirty="0" smtClean="0"/>
              <a:t>As: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have two excellent CAs, with whom I have previous worked.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Will introduce themselves via email, Piazza and other collaboration environments.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Office hours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Professor: </a:t>
            </a:r>
            <a:r>
              <a:rPr lang="en-US" dirty="0" err="1" smtClean="0"/>
              <a:t>Tu</a:t>
            </a:r>
            <a:r>
              <a:rPr lang="en-US" dirty="0" smtClean="0"/>
              <a:t>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10:15 to 12:00, or by </a:t>
            </a:r>
            <a:r>
              <a:rPr lang="en-US" dirty="0" err="1"/>
              <a:t>appt</a:t>
            </a:r>
            <a:r>
              <a:rPr lang="en-US" dirty="0"/>
              <a:t> (typically Google Hangout).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CAs: TBA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Collaboration environments: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err="1" smtClean="0"/>
              <a:t>CourseWorks</a:t>
            </a:r>
            <a:r>
              <a:rPr lang="en-US" dirty="0" smtClean="0"/>
              <a:t> for submitting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Piazza: Slides, discussion (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columbia</a:t>
            </a:r>
            <a:r>
              <a:rPr lang="en-US" dirty="0"/>
              <a:t>/fall2017/comse6998_014_2017_3topicsincomputerscience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Slack: Good way to have short discussions, get ahold of me, instant messages, etc.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Team: (</a:t>
            </a:r>
            <a:r>
              <a:rPr lang="en-US" dirty="0">
                <a:hlinkClick r:id="rId2"/>
              </a:rPr>
              <a:t>https://join.slack.com/t/dff-columbia/shared_invite/MjM1MjA5NjAwOTk2LTE1MDQyODExOTQtNzEzM2FjZmMzMw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>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Join channel #e6998-2017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will use Amazon Web Services, but the concepts are general.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Questions and discussion are expected, appreciated and essential.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12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1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289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82643"/>
            <a:ext cx="6714350" cy="451665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338145" y="401444"/>
            <a:ext cx="1945743" cy="765717"/>
          </a:xfrm>
          <a:prstGeom prst="wedgeRoundRectCallout">
            <a:avLst>
              <a:gd name="adj1" fmla="val 68882"/>
              <a:gd name="adj2" fmla="val 82778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Course Overview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Core Concepts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283317" y="401444"/>
            <a:ext cx="1945743" cy="765717"/>
          </a:xfrm>
          <a:prstGeom prst="wedgeRoundRectCallout">
            <a:avLst>
              <a:gd name="adj1" fmla="val -92944"/>
              <a:gd name="adj2" fmla="val 153390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Fundamentals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REST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Multi-Tenant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498002" y="1734652"/>
            <a:ext cx="1945743" cy="765717"/>
          </a:xfrm>
          <a:prstGeom prst="wedgeRoundRectCallout">
            <a:avLst>
              <a:gd name="adj1" fmla="val -102343"/>
              <a:gd name="adj2" fmla="val 82778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Middleware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Session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498001" y="2819170"/>
            <a:ext cx="1945743" cy="765717"/>
          </a:xfrm>
          <a:prstGeom prst="wedgeRoundRectCallout">
            <a:avLst>
              <a:gd name="adj1" fmla="val -104635"/>
              <a:gd name="adj2" fmla="val 42972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Oauth</a:t>
            </a: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 2.0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Basic Security</a:t>
            </a:r>
          </a:p>
        </p:txBody>
      </p:sp>
    </p:spTree>
    <p:extLst>
      <p:ext uri="{BB962C8B-B14F-4D97-AF65-F5344CB8AC3E}">
        <p14:creationId xmlns:p14="http://schemas.microsoft.com/office/powerpoint/2010/main" val="2897661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9" y="32828"/>
            <a:ext cx="6825405" cy="460444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80499" y="321297"/>
            <a:ext cx="2084828" cy="765717"/>
          </a:xfrm>
          <a:prstGeom prst="wedgeRoundRectCallout">
            <a:avLst>
              <a:gd name="adj1" fmla="val -113805"/>
              <a:gd name="adj2" fmla="val -1688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Calling Cloud APIs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Integration Patterns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80499" y="1246848"/>
            <a:ext cx="2084828" cy="765717"/>
          </a:xfrm>
          <a:prstGeom prst="wedgeRoundRectCallout">
            <a:avLst>
              <a:gd name="adj1" fmla="val -107743"/>
              <a:gd name="adj2" fmla="val -27902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Pub/Sub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Message Queues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780499" y="2176341"/>
            <a:ext cx="2084828" cy="765717"/>
          </a:xfrm>
          <a:prstGeom prst="wedgeRoundRectCallout">
            <a:avLst>
              <a:gd name="adj1" fmla="val -107743"/>
              <a:gd name="adj2" fmla="val -4246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Serverless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API Gateway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512871" y="3871551"/>
            <a:ext cx="2084828" cy="765717"/>
          </a:xfrm>
          <a:prstGeom prst="wedgeRoundRectCallout">
            <a:avLst>
              <a:gd name="adj1" fmla="val -96689"/>
              <a:gd name="adj2" fmla="val -80329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Data Pipeline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Step Functions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24384" y="3023945"/>
            <a:ext cx="2084828" cy="765717"/>
          </a:xfrm>
          <a:prstGeom prst="wedgeRoundRectCallout">
            <a:avLst>
              <a:gd name="adj1" fmla="val -100255"/>
              <a:gd name="adj2" fmla="val -55087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Dynamo DB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Neo4J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Redis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675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9" y="61600"/>
            <a:ext cx="6781642" cy="455437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13593" y="485240"/>
            <a:ext cx="2084828" cy="765717"/>
          </a:xfrm>
          <a:prstGeom prst="wedgeRoundRectCallout">
            <a:avLst>
              <a:gd name="adj1" fmla="val -109169"/>
              <a:gd name="adj2" fmla="val 145884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Web Hooks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XMPP/Chat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13593" y="1730460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Rules Engine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650403" y="2737787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Text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Search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41742" y="341549"/>
            <a:ext cx="2084828" cy="765717"/>
          </a:xfrm>
          <a:prstGeom prst="wedgeRoundRectCallout">
            <a:avLst>
              <a:gd name="adj1" fmla="val 65017"/>
              <a:gd name="adj2" fmla="val 108353"/>
              <a:gd name="adj3" fmla="val 16667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smtClean="0">
                <a:solidFill>
                  <a:schemeClr val="bg2"/>
                </a:solidFill>
                <a:latin typeface="+mn-lt"/>
              </a:rPr>
              <a:t>School holiday.</a:t>
            </a:r>
            <a:endParaRPr lang="en-US" sz="12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2845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52254"/>
            <a:ext cx="6718979" cy="455575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802803" y="2890187"/>
            <a:ext cx="2084828" cy="765717"/>
          </a:xfrm>
          <a:prstGeom prst="wedgeRoundRectCallout">
            <a:avLst>
              <a:gd name="adj1" fmla="val -112735"/>
              <a:gd name="adj2" fmla="val -254116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Overflow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7453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course is about building applications</a:t>
            </a:r>
          </a:p>
          <a:p>
            <a:pPr lvl="1"/>
            <a:r>
              <a:rPr lang="en-US" dirty="0" smtClean="0"/>
              <a:t>That apply best practices and design patterns,</a:t>
            </a:r>
          </a:p>
          <a:p>
            <a:pPr lvl="1"/>
            <a:r>
              <a:rPr lang="en-US" dirty="0" smtClean="0"/>
              <a:t>Using a broad set of technologies,</a:t>
            </a:r>
          </a:p>
          <a:p>
            <a:pPr lvl="1"/>
            <a:r>
              <a:rPr lang="en-US" dirty="0" smtClean="0"/>
              <a:t>Each of which is several lectures or a complete course unto itself.</a:t>
            </a:r>
          </a:p>
          <a:p>
            <a:pPr marL="350837" lvl="1" indent="0">
              <a:buNone/>
            </a:pPr>
            <a:r>
              <a:rPr lang="en-US" dirty="0" smtClean="0"/>
              <a:t>We will cover the essentials but not the depth of the individual technologies.</a:t>
            </a:r>
          </a:p>
          <a:p>
            <a:r>
              <a:rPr lang="en-US" dirty="0" smtClean="0"/>
              <a:t>One place where we will ”go deep” is on the basic structure of a well-designed application/set of </a:t>
            </a:r>
            <a:r>
              <a:rPr lang="en-US" dirty="0" err="1" smtClean="0"/>
              <a:t>microservices</a:t>
            </a:r>
            <a:r>
              <a:rPr lang="en-US" dirty="0" smtClean="0"/>
              <a:t>. Some example topics are</a:t>
            </a:r>
          </a:p>
          <a:p>
            <a:pPr lvl="1"/>
            <a:r>
              <a:rPr lang="en-US" dirty="0" smtClean="0"/>
              <a:t>Model-View-Controller.</a:t>
            </a:r>
          </a:p>
          <a:p>
            <a:pPr lvl="1"/>
            <a:r>
              <a:rPr lang="en-US" dirty="0" smtClean="0"/>
              <a:t>Application Tier-Data Tier.</a:t>
            </a:r>
          </a:p>
          <a:p>
            <a:pPr lvl="1"/>
            <a:r>
              <a:rPr lang="en-US" dirty="0" smtClean="0"/>
              <a:t>Encapsulation/Abstraction.</a:t>
            </a:r>
          </a:p>
          <a:p>
            <a:pPr lvl="1"/>
            <a:r>
              <a:rPr lang="en-US" dirty="0" smtClean="0"/>
              <a:t>REST API</a:t>
            </a:r>
          </a:p>
          <a:p>
            <a:pPr marL="350837" lvl="1" indent="0">
              <a:buNone/>
            </a:pPr>
            <a:r>
              <a:rPr lang="en-US" i="1" dirty="0" smtClean="0"/>
              <a:t>My experience from prior courses has been that I have gone through these topics too quickly, causing students to do advanced topics with a poor design.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3961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Cloud</a:t>
            </a:r>
            <a:br>
              <a:rPr lang="en-US" sz="2000" dirty="0" smtClean="0"/>
            </a:br>
            <a:r>
              <a:rPr lang="en-US" sz="2000" dirty="0" smtClean="0"/>
              <a:t>Microservices</a:t>
            </a:r>
            <a:br>
              <a:rPr lang="en-US" sz="2000" dirty="0" smtClean="0"/>
            </a:br>
            <a:r>
              <a:rPr lang="en-US" sz="2000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05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3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8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781006" y="1341120"/>
            <a:ext cx="1184365" cy="128016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965371" y="1455173"/>
            <a:ext cx="661571" cy="443435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963561" y="1150374"/>
            <a:ext cx="3116826" cy="2605549"/>
          </a:xfrm>
          <a:prstGeom prst="wedgeRoundRectCallout">
            <a:avLst>
              <a:gd name="adj1" fmla="val 72543"/>
              <a:gd name="adj2" fmla="val -26281"/>
              <a:gd name="adj3" fmla="val 16667"/>
            </a:avLst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Focus will be on building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Microservices.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Cloud applications.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Using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Application containers.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Middleware and MW APIs.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SaaS APIs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And less on building containers (e.g. Docker) and lower layer infrastructure (e.g. Kubernetes)</a:t>
            </a:r>
          </a:p>
        </p:txBody>
      </p:sp>
    </p:spTree>
    <p:extLst>
      <p:ext uri="{BB962C8B-B14F-4D97-AF65-F5344CB8AC3E}">
        <p14:creationId xmlns:p14="http://schemas.microsoft.com/office/powerpoint/2010/main" val="4710267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506065" y="875863"/>
            <a:ext cx="3401961" cy="2791569"/>
          </a:xfrm>
          <a:prstGeom prst="wedgeRoundRectCallout">
            <a:avLst>
              <a:gd name="adj1" fmla="val -125807"/>
              <a:gd name="adj2" fmla="val 12736"/>
              <a:gd name="adj3" fmla="val 16667"/>
            </a:avLst>
          </a:prstGeom>
          <a:solidFill>
            <a:srgbClr val="00B050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Additionally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Pub/Sub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Several data service models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Web callable services, e.g. FB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Rules engine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Design patterns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TBD.</a:t>
            </a:r>
          </a:p>
        </p:txBody>
      </p:sp>
    </p:spTree>
    <p:extLst>
      <p:ext uri="{BB962C8B-B14F-4D97-AF65-F5344CB8AC3E}">
        <p14:creationId xmlns:p14="http://schemas.microsoft.com/office/powerpoint/2010/main" val="2966366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Cloud is about *- as-a-Service</a:t>
            </a:r>
            <a:br>
              <a:rPr lang="en-US" dirty="0" smtClean="0"/>
            </a:br>
            <a:r>
              <a:rPr lang="en-US" sz="1400" dirty="0" smtClean="0"/>
              <a:t>(https</a:t>
            </a:r>
            <a:r>
              <a:rPr lang="en-US" sz="1400" dirty="0"/>
              <a:t>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As_a_service</a:t>
            </a:r>
            <a:r>
              <a:rPr lang="en-US" sz="1400" dirty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30" y="936702"/>
            <a:ext cx="5252430" cy="38085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“</a:t>
            </a:r>
            <a:r>
              <a:rPr lang="en-US" sz="1600" b="1" dirty="0"/>
              <a:t>*</a:t>
            </a:r>
            <a:r>
              <a:rPr lang="en-US" sz="1600" b="1" dirty="0" err="1"/>
              <a:t>aaS</a:t>
            </a:r>
            <a:r>
              <a:rPr lang="en-US" sz="1600" dirty="0"/>
              <a:t> is an </a:t>
            </a:r>
            <a:r>
              <a:rPr lang="en-US" sz="1600" dirty="0">
                <a:hlinkClick r:id="rId2" tooltip="Acronym"/>
              </a:rPr>
              <a:t>acronym</a:t>
            </a:r>
            <a:r>
              <a:rPr lang="en-US" sz="1600" dirty="0"/>
              <a:t> for </a:t>
            </a:r>
            <a:r>
              <a:rPr lang="en-US" sz="1600" b="1" dirty="0"/>
              <a:t>as a service</a:t>
            </a:r>
            <a:r>
              <a:rPr lang="en-US" sz="1600" dirty="0"/>
              <a:t>, and refers to something being made available over the </a:t>
            </a:r>
            <a:r>
              <a:rPr lang="en-US" sz="1600" dirty="0">
                <a:hlinkClick r:id="rId3" tooltip="Internet"/>
              </a:rPr>
              <a:t>Internet</a:t>
            </a:r>
            <a:r>
              <a:rPr lang="en-US" sz="1600" dirty="0"/>
              <a:t> to a </a:t>
            </a:r>
            <a:r>
              <a:rPr lang="en-US" sz="1600" dirty="0">
                <a:hlinkClick r:id="rId4" tooltip="Customer"/>
              </a:rPr>
              <a:t>customer</a:t>
            </a:r>
            <a:r>
              <a:rPr lang="en-US" sz="1600" dirty="0"/>
              <a:t> as a </a:t>
            </a:r>
            <a:r>
              <a:rPr lang="en-US" sz="1600" dirty="0">
                <a:hlinkClick r:id="rId5" tooltip="Customer service"/>
              </a:rPr>
              <a:t>service</a:t>
            </a:r>
            <a:r>
              <a:rPr lang="en-US" sz="1600" dirty="0"/>
              <a:t>.</a:t>
            </a:r>
            <a:r>
              <a:rPr lang="en-US" sz="1600" baseline="30000" dirty="0">
                <a:hlinkClick r:id="rId6"/>
              </a:rPr>
              <a:t>[1]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7030A0"/>
                </a:solidFill>
              </a:rPr>
              <a:t>Examples include</a:t>
            </a:r>
            <a:r>
              <a:rPr lang="en-US" sz="1600" dirty="0" smtClean="0">
                <a:solidFill>
                  <a:srgbClr val="7030A0"/>
                </a:solidFill>
              </a:rPr>
              <a:t>:”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Like any list, this is an overview and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Incomplete, e.g.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Business-APIs-as-a-Service</a:t>
            </a:r>
            <a:r>
              <a:rPr lang="en-US" sz="1000" dirty="0" smtClean="0"/>
              <a:t>: </a:t>
            </a:r>
            <a:r>
              <a:rPr lang="en-US" sz="1100" dirty="0" smtClean="0"/>
              <a:t>Payments is an example, but there are others, e.g. </a:t>
            </a:r>
          </a:p>
          <a:p>
            <a:pPr lvl="2">
              <a:spcBef>
                <a:spcPts val="0"/>
              </a:spcBef>
            </a:pPr>
            <a:r>
              <a:rPr lang="en-US" sz="1000" dirty="0" smtClean="0"/>
              <a:t>Order Management, Inventory, Shipping, </a:t>
            </a:r>
            <a:r>
              <a:rPr lang="is-IS" sz="1000" dirty="0" smtClean="0"/>
              <a:t>…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Calendar and events. Contact management.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Human Resources.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Information-as-a-Service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Demographics.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Credit history and information.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Market data, prices, etc.</a:t>
            </a:r>
          </a:p>
          <a:p>
            <a:pPr>
              <a:spcBef>
                <a:spcPts val="0"/>
              </a:spcBef>
            </a:pPr>
            <a:r>
              <a:rPr lang="is-IS" sz="1600" dirty="0" smtClean="0"/>
              <a:t>Overly simplistic, e.g.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IaaS is many types of compute, storage, networking, ...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There are many, many types of PaaS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Integration-Platform-as-a-Service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More classical app/container, e.g. Cloud Foundry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Force.com and high-level component assembly.</a:t>
            </a:r>
          </a:p>
          <a:p>
            <a:pPr lvl="2">
              <a:spcBef>
                <a:spcPts val="0"/>
              </a:spcBef>
            </a:pP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080" y="99402"/>
            <a:ext cx="2260070" cy="4459986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8" idx="1"/>
          </p:cNvCxnSpPr>
          <p:nvPr/>
        </p:nvCxnSpPr>
        <p:spPr>
          <a:xfrm>
            <a:off x="4473677" y="1592826"/>
            <a:ext cx="1119403" cy="67048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5593080" y="99402"/>
            <a:ext cx="487680" cy="4327818"/>
          </a:xfrm>
          <a:prstGeom prst="lef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21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67" y="196172"/>
            <a:ext cx="6102067" cy="4576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1296" y="13067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Our applications will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Call APIs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Use and run in PaaS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12488" y="1821366"/>
            <a:ext cx="1583473" cy="2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12488" y="2323170"/>
            <a:ext cx="1509132" cy="136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1997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4927"/>
            <a:ext cx="8267140" cy="36603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Introduction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 bit about your instructor.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Coursework and grading.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Logistics.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 Overview and Contents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chemeClr val="bg2"/>
                </a:solidFill>
              </a:rPr>
              <a:t>Schedule and topics.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 applications.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An example “microservice, cloud application”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Demo.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Overall structure.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1</a:t>
            </a:r>
            <a:r>
              <a:rPr lang="en-US" baseline="30000" dirty="0" smtClean="0">
                <a:solidFill>
                  <a:schemeClr val="bg2"/>
                </a:solidFill>
              </a:rPr>
              <a:t>st</a:t>
            </a:r>
            <a:r>
              <a:rPr lang="en-US" dirty="0" smtClean="0">
                <a:solidFill>
                  <a:schemeClr val="bg2"/>
                </a:solidFill>
              </a:rPr>
              <a:t> Assignment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033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www.programmableweb.com</a:t>
            </a:r>
            <a:r>
              <a:rPr lang="en-US" dirty="0" smtClean="0"/>
              <a:t> (Example)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1" y="652071"/>
            <a:ext cx="4865498" cy="39742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056807" y="1401580"/>
            <a:ext cx="1221698" cy="3597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53456" y="1454046"/>
            <a:ext cx="4384623" cy="127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38079" y="12441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Over 16,000 APIs</a:t>
            </a:r>
          </a:p>
        </p:txBody>
      </p:sp>
    </p:spTree>
    <p:extLst>
      <p:ext uri="{BB962C8B-B14F-4D97-AF65-F5344CB8AC3E}">
        <p14:creationId xmlns:p14="http://schemas.microsoft.com/office/powerpoint/2010/main" val="10559566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118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/>
              <a:t>Microservices</a:t>
            </a:r>
            <a:br>
              <a:rPr lang="en-US" dirty="0"/>
            </a:br>
            <a:r>
              <a:rPr lang="en-US" sz="2400" dirty="0"/>
              <a:t>(https://</a:t>
            </a:r>
            <a:r>
              <a:rPr lang="en-US" sz="2400" dirty="0" err="1"/>
              <a:t>martinfowler.com</a:t>
            </a:r>
            <a:r>
              <a:rPr lang="en-US" sz="2400" dirty="0"/>
              <a:t>/articles/</a:t>
            </a:r>
            <a:r>
              <a:rPr lang="en-US" sz="2400" dirty="0" err="1"/>
              <a:t>microservices.html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1" y="941084"/>
            <a:ext cx="5945083" cy="38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Basic Concepts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2" y="756518"/>
            <a:ext cx="8819550" cy="3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79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Web Application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49" y="611792"/>
            <a:ext cx="5549180" cy="4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6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to Micro</a:t>
            </a:r>
            <a:endParaRPr lang="en-US" dirty="0"/>
          </a:p>
        </p:txBody>
      </p:sp>
      <p:pic>
        <p:nvPicPr>
          <p:cNvPr id="3" name="Picture 2" descr="System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3" y="612087"/>
            <a:ext cx="2950235" cy="268260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428782" y="196464"/>
            <a:ext cx="2229684" cy="1052112"/>
            <a:chOff x="4903738" y="556351"/>
            <a:chExt cx="2229684" cy="1052112"/>
          </a:xfrm>
        </p:grpSpPr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smtClean="0"/>
                <a:t>Cart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Java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SQLite</a:t>
              </a:r>
              <a:endParaRPr lang="en-US" sz="1100" kern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96988" y="722520"/>
            <a:ext cx="2853368" cy="1052112"/>
            <a:chOff x="4903738" y="556351"/>
            <a:chExt cx="2229684" cy="1052112"/>
          </a:xfrm>
        </p:grpSpPr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Recommendation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Node.js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Redis</a:t>
              </a:r>
              <a:endParaRPr lang="en-US" sz="1100" kern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5342" y="1971752"/>
            <a:ext cx="2853368" cy="1052112"/>
            <a:chOff x="4903738" y="556351"/>
            <a:chExt cx="2229684" cy="1052112"/>
          </a:xfrm>
        </p:grpSpPr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Catalog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PHP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MongoDB</a:t>
              </a:r>
              <a:endParaRPr lang="en-US" sz="11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8466" y="2247174"/>
            <a:ext cx="2853368" cy="1052112"/>
            <a:chOff x="4903738" y="556351"/>
            <a:chExt cx="2229684" cy="1052112"/>
          </a:xfrm>
        </p:grpSpPr>
        <p:pic>
          <p:nvPicPr>
            <p:cNvPr id="14" name="Picture 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XXX </a:t>
              </a:r>
              <a:r>
                <a:rPr lang="en-US" sz="1200" kern="0" dirty="0" err="1" smtClean="0"/>
                <a:t>XXX</a:t>
              </a:r>
              <a:endParaRPr lang="en-US" sz="1200" kern="0" dirty="0" smtClean="0"/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MMM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NNN</a:t>
              </a:r>
              <a:endParaRPr lang="en-US" sz="1100" kern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04519" y="3565523"/>
            <a:ext cx="2853368" cy="1052112"/>
            <a:chOff x="4903738" y="556351"/>
            <a:chExt cx="2229684" cy="1052112"/>
          </a:xfrm>
        </p:grpSpPr>
        <p:pic>
          <p:nvPicPr>
            <p:cNvPr id="17" name="Picture 1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Content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Ruby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Amazon S3</a:t>
              </a:r>
              <a:endParaRPr lang="en-US" sz="1100" kern="0" dirty="0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463398" y="1468113"/>
            <a:ext cx="771181" cy="443162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4810836" y="1248576"/>
            <a:ext cx="209298" cy="723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</p:cNvCxnSpPr>
          <p:nvPr/>
        </p:nvCxnSpPr>
        <p:spPr>
          <a:xfrm>
            <a:off x="5452119" y="722520"/>
            <a:ext cx="744869" cy="335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</p:cNvCxnSpPr>
          <p:nvPr/>
        </p:nvCxnSpPr>
        <p:spPr>
          <a:xfrm>
            <a:off x="5674925" y="2497808"/>
            <a:ext cx="983541" cy="156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5020134" y="3023864"/>
            <a:ext cx="875699" cy="5416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2"/>
          </p:cNvCxnSpPr>
          <p:nvPr/>
        </p:nvCxnSpPr>
        <p:spPr>
          <a:xfrm flipH="1">
            <a:off x="6462215" y="3299286"/>
            <a:ext cx="851043" cy="26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0958" y="33589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Motivations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Enable best tools, languages, </a:t>
            </a:r>
            <a:r>
              <a:rPr lang="is-IS" sz="1400" dirty="0" smtClean="0">
                <a:latin typeface="+mn-lt"/>
              </a:rPr>
              <a:t>… for function.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Simplifies change management and evolution.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Better alignment of apps with business functions.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Reuse of code and internet services.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8155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Micro-services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Componentization via Services</a:t>
            </a:r>
          </a:p>
          <a:p>
            <a:r>
              <a:rPr lang="en-US" dirty="0"/>
              <a:t>Organized around Business Capabilities</a:t>
            </a:r>
          </a:p>
          <a:p>
            <a:r>
              <a:rPr lang="en-US" dirty="0"/>
              <a:t>Products not Projects</a:t>
            </a:r>
          </a:p>
          <a:p>
            <a:r>
              <a:rPr lang="en-US" dirty="0"/>
              <a:t>Smart endpoints and dumb pipes</a:t>
            </a:r>
          </a:p>
          <a:p>
            <a:r>
              <a:rPr lang="en-US" dirty="0"/>
              <a:t>Decentralized Governance</a:t>
            </a:r>
          </a:p>
          <a:p>
            <a:r>
              <a:rPr lang="en-US" dirty="0"/>
              <a:t>Decentralized Data Management</a:t>
            </a:r>
          </a:p>
          <a:p>
            <a:r>
              <a:rPr lang="en-US" dirty="0"/>
              <a:t>Infrastructure Automation</a:t>
            </a:r>
          </a:p>
          <a:p>
            <a:r>
              <a:rPr lang="en-US" dirty="0"/>
              <a:t>Design for failure</a:t>
            </a:r>
          </a:p>
          <a:p>
            <a:r>
              <a:rPr lang="en-US" dirty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13986543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1163395"/>
          </a:xfrm>
        </p:spPr>
        <p:txBody>
          <a:bodyPr/>
          <a:lstStyle/>
          <a:p>
            <a:r>
              <a:rPr lang="en-US" dirty="0" smtClean="0"/>
              <a:t>SOA</a:t>
            </a:r>
            <a:br>
              <a:rPr lang="en-US" dirty="0" smtClean="0"/>
            </a:br>
            <a:r>
              <a:rPr lang="en-US" dirty="0" smtClean="0"/>
              <a:t>vs</a:t>
            </a:r>
            <a:br>
              <a:rPr lang="en-US" dirty="0" smtClean="0"/>
            </a:br>
            <a:r>
              <a:rPr lang="en-US" dirty="0" smtClean="0"/>
              <a:t>Microservices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86" y="0"/>
            <a:ext cx="5608955" cy="4528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904" y="4528388"/>
            <a:ext cx="75196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usblogs.pwc.com</a:t>
            </a:r>
            <a:r>
              <a:rPr lang="en-US" sz="1200" dirty="0"/>
              <a:t>/emerging-technology/agile-coding-in-enterprise-it-code-small-and-local/</a:t>
            </a:r>
          </a:p>
        </p:txBody>
      </p:sp>
    </p:spTree>
    <p:extLst>
      <p:ext uri="{BB962C8B-B14F-4D97-AF65-F5344CB8AC3E}">
        <p14:creationId xmlns:p14="http://schemas.microsoft.com/office/powerpoint/2010/main" val="1952907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1" y="150124"/>
            <a:ext cx="6889296" cy="44329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68991" y="1699146"/>
            <a:ext cx="2442949" cy="586854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92769" y="1321358"/>
            <a:ext cx="1986224" cy="2542233"/>
            <a:chOff x="3692769" y="1321358"/>
            <a:chExt cx="1986224" cy="25422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92769" y="1326382"/>
              <a:ext cx="0" cy="4220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673969" y="1326382"/>
              <a:ext cx="0" cy="25372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92769" y="1321358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2769" y="1748413"/>
              <a:ext cx="11756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3451" y="1748413"/>
              <a:ext cx="0" cy="16529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94443" y="3863591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94443" y="3401367"/>
              <a:ext cx="0" cy="4622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94443" y="3401367"/>
              <a:ext cx="117900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3602334" y="1266092"/>
            <a:ext cx="2155371" cy="2682910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82721" y="1783582"/>
            <a:ext cx="1175658" cy="157256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2323" y="1828800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Inject application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implementation into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00B0F0"/>
                </a:solidFill>
                <a:latin typeface="+mn-lt"/>
              </a:rPr>
              <a:t>r</a:t>
            </a: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eusable SW 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689" y="1137339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Reusable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i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nfrastructure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4508" y="3034602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Reusable SW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b="1" u="sng" dirty="0" smtClean="0">
                <a:solidFill>
                  <a:srgbClr val="7030A0"/>
                </a:solidFill>
                <a:latin typeface="+mn-lt"/>
              </a:rPr>
              <a:t>containers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 but with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c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ore technology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a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nd frameworks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69288" y="2100105"/>
            <a:ext cx="713433" cy="552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17703" y="3178292"/>
            <a:ext cx="971804" cy="293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57705" y="1351754"/>
            <a:ext cx="507442" cy="140426"/>
          </a:xfrm>
          <a:prstGeom prst="straightConnector1">
            <a:avLst/>
          </a:prstGeom>
          <a:ln w="28575">
            <a:solidFill>
              <a:srgbClr val="444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004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55" y="88710"/>
            <a:ext cx="6848484" cy="44199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513695" y="1767384"/>
            <a:ext cx="2258705" cy="100311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744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499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61639" y="899532"/>
            <a:ext cx="7047571" cy="319668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Patterns and practices are </a:t>
            </a:r>
            <a:r>
              <a:rPr lang="en-US" sz="2800" u="sng" dirty="0" smtClean="0">
                <a:solidFill>
                  <a:schemeClr val="tx2"/>
                </a:solidFill>
                <a:latin typeface="+mn-lt"/>
              </a:rPr>
              <a:t>essential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PaaS and advanced infrastructure eliminate the need to worry about a lot of things, but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No infrastructure is smart enough to make a poorly designed application flexible, scalable, available,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6586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Weinberg’s Second Law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316" y="1602254"/>
            <a:ext cx="82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222222"/>
                </a:solidFill>
              </a:rPr>
              <a:t>“If </a:t>
            </a:r>
            <a:r>
              <a:rPr lang="en-US">
                <a:solidFill>
                  <a:srgbClr val="222222"/>
                </a:solidFill>
              </a:rPr>
              <a:t>builders built buildings the way programmers wrote programs, then the first woodpecker that came along would destroy civilization</a:t>
            </a:r>
            <a:r>
              <a:rPr lang="en-US" smtClean="0">
                <a:solidFill>
                  <a:srgbClr val="222222"/>
                </a:solidFill>
              </a:rPr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52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0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819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Elements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1" y="684078"/>
            <a:ext cx="680847" cy="234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62" y="88157"/>
            <a:ext cx="529833" cy="4307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52398" y="2388398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Content Catalog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52397" y="275376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Cache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2397" y="311913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Watch Party 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52398" y="2023027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Search Service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52403" y="561543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Profile Service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275" y="1037013"/>
            <a:ext cx="548019" cy="548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62" y="1668225"/>
            <a:ext cx="831500" cy="4157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52398" y="1657656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Reporting Service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1" y="3984277"/>
            <a:ext cx="1521891" cy="76094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52399" y="1292285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Payment Service</a:t>
            </a:r>
          </a:p>
        </p:txBody>
      </p:sp>
      <p:cxnSp>
        <p:nvCxnSpPr>
          <p:cNvPr id="20" name="Straight Arrow Connector 19"/>
          <p:cNvCxnSpPr>
            <a:stCxn id="49" idx="3"/>
          </p:cNvCxnSpPr>
          <p:nvPr/>
        </p:nvCxnSpPr>
        <p:spPr>
          <a:xfrm flipV="1">
            <a:off x="7039368" y="820797"/>
            <a:ext cx="683871" cy="105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9" idx="0"/>
            <a:endCxn id="4" idx="1"/>
          </p:cNvCxnSpPr>
          <p:nvPr/>
        </p:nvCxnSpPr>
        <p:spPr>
          <a:xfrm flipV="1">
            <a:off x="6580130" y="303536"/>
            <a:ext cx="752332" cy="496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552399" y="926914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Commenting Service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32" y="837139"/>
            <a:ext cx="947468" cy="278403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3552403" y="196172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User Service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0891" y="80050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Social Media Connector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122883" y="906311"/>
            <a:ext cx="1157689" cy="1449587"/>
            <a:chOff x="1831569" y="971477"/>
            <a:chExt cx="1157689" cy="144958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0179" y="1226646"/>
              <a:ext cx="920469" cy="119441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831569" y="971477"/>
              <a:ext cx="115768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smtClean="0">
                  <a:latin typeface="+mn-lt"/>
                </a:rPr>
                <a:t>API Gateway</a:t>
              </a:r>
              <a:endParaRPr lang="en-US" sz="1400" dirty="0" smtClean="0">
                <a:latin typeface="+mn-lt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3786" y="3254739"/>
            <a:ext cx="1139459" cy="742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6120891" y="3119139"/>
            <a:ext cx="988127" cy="702820"/>
            <a:chOff x="5291034" y="3119139"/>
            <a:chExt cx="988127" cy="702820"/>
          </a:xfrm>
        </p:grpSpPr>
        <p:sp>
          <p:nvSpPr>
            <p:cNvPr id="50" name="Rounded Rectangle 49"/>
            <p:cNvSpPr/>
            <p:nvPr/>
          </p:nvSpPr>
          <p:spPr>
            <a:xfrm>
              <a:off x="5325859" y="3119139"/>
              <a:ext cx="918477" cy="252531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schemeClr val="tx2"/>
                  </a:solidFill>
                  <a:latin typeface="+mn-lt"/>
                </a:rPr>
                <a:t>XMPP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91034" y="3429796"/>
              <a:ext cx="988127" cy="39216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425" y="2126998"/>
            <a:ext cx="794689" cy="756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4865" y="4058091"/>
            <a:ext cx="773461" cy="6416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790" y="4286179"/>
            <a:ext cx="2060378" cy="495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8" name="Rectangle 57"/>
          <p:cNvSpPr/>
          <p:nvPr/>
        </p:nvSpPr>
        <p:spPr>
          <a:xfrm>
            <a:off x="3358195" y="111195"/>
            <a:ext cx="1286633" cy="3437108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3033" y="111195"/>
            <a:ext cx="456779" cy="471247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17" idx="0"/>
          </p:cNvCxnSpPr>
          <p:nvPr/>
        </p:nvCxnSpPr>
        <p:spPr>
          <a:xfrm flipH="1" flipV="1">
            <a:off x="388061" y="1115543"/>
            <a:ext cx="427356" cy="28687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7" idx="0"/>
            <a:endCxn id="43" idx="1"/>
          </p:cNvCxnSpPr>
          <p:nvPr/>
        </p:nvCxnSpPr>
        <p:spPr>
          <a:xfrm flipV="1">
            <a:off x="815417" y="3625877"/>
            <a:ext cx="778369" cy="358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3" idx="0"/>
            <a:endCxn id="39" idx="1"/>
          </p:cNvCxnSpPr>
          <p:nvPr/>
        </p:nvCxnSpPr>
        <p:spPr>
          <a:xfrm flipV="1">
            <a:off x="2163516" y="1758689"/>
            <a:ext cx="77977" cy="1496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3" idx="3"/>
            <a:endCxn id="44" idx="1"/>
          </p:cNvCxnSpPr>
          <p:nvPr/>
        </p:nvCxnSpPr>
        <p:spPr>
          <a:xfrm>
            <a:off x="2733245" y="3625877"/>
            <a:ext cx="33876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3" idx="3"/>
          </p:cNvCxnSpPr>
          <p:nvPr/>
        </p:nvCxnSpPr>
        <p:spPr>
          <a:xfrm>
            <a:off x="2733245" y="3625877"/>
            <a:ext cx="3481620" cy="625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8" idx="3"/>
            <a:endCxn id="52" idx="1"/>
          </p:cNvCxnSpPr>
          <p:nvPr/>
        </p:nvCxnSpPr>
        <p:spPr>
          <a:xfrm>
            <a:off x="4644828" y="1829749"/>
            <a:ext cx="3571597" cy="6754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8" idx="3"/>
            <a:endCxn id="49" idx="1"/>
          </p:cNvCxnSpPr>
          <p:nvPr/>
        </p:nvCxnSpPr>
        <p:spPr>
          <a:xfrm flipV="1">
            <a:off x="4644828" y="926775"/>
            <a:ext cx="1476063" cy="902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3"/>
            <a:endCxn id="12" idx="1"/>
          </p:cNvCxnSpPr>
          <p:nvPr/>
        </p:nvCxnSpPr>
        <p:spPr>
          <a:xfrm flipV="1">
            <a:off x="4644828" y="1311023"/>
            <a:ext cx="2669447" cy="5187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8" idx="3"/>
            <a:endCxn id="13" idx="1"/>
          </p:cNvCxnSpPr>
          <p:nvPr/>
        </p:nvCxnSpPr>
        <p:spPr>
          <a:xfrm>
            <a:off x="4644828" y="1829749"/>
            <a:ext cx="2687634" cy="46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</p:cNvCxnSpPr>
          <p:nvPr/>
        </p:nvCxnSpPr>
        <p:spPr>
          <a:xfrm>
            <a:off x="4470874" y="2880035"/>
            <a:ext cx="1781342" cy="1255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7" idx="1"/>
          </p:cNvCxnSpPr>
          <p:nvPr/>
        </p:nvCxnSpPr>
        <p:spPr>
          <a:xfrm>
            <a:off x="1409700" y="4534145"/>
            <a:ext cx="164909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6" idx="3"/>
          </p:cNvCxnSpPr>
          <p:nvPr/>
        </p:nvCxnSpPr>
        <p:spPr>
          <a:xfrm>
            <a:off x="4470875" y="2514664"/>
            <a:ext cx="470547" cy="1753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6510" y="3254739"/>
            <a:ext cx="1499830" cy="1174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741" y="2161995"/>
            <a:ext cx="1020285" cy="1020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55171" y="2938047"/>
            <a:ext cx="592411" cy="332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SNS</a:t>
            </a:r>
            <a:endParaRPr lang="en-US" sz="2000" dirty="0" err="1" smtClean="0">
              <a:latin typeface="+mn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1748" y="65659"/>
            <a:ext cx="778549" cy="91360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4634837" y="582442"/>
            <a:ext cx="777420" cy="576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649890" y="2283032"/>
            <a:ext cx="619888" cy="214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5965" y="2514663"/>
            <a:ext cx="1054336" cy="549761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4625927" y="2051923"/>
            <a:ext cx="2060223" cy="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16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33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</a:p>
          <a:p>
            <a:pPr lvl="1"/>
            <a:r>
              <a:rPr lang="en-US" dirty="0" smtClean="0"/>
              <a:t>Form your teams (approx. 5 people)</a:t>
            </a:r>
          </a:p>
          <a:p>
            <a:pPr lvl="1"/>
            <a:r>
              <a:rPr lang="en-US" dirty="0" smtClean="0"/>
              <a:t>Identify contact focal point.</a:t>
            </a:r>
          </a:p>
          <a:p>
            <a:pPr lvl="1"/>
            <a:r>
              <a:rPr lang="en-US" dirty="0" smtClean="0"/>
              <a:t>Give your team a “cool” name.</a:t>
            </a:r>
          </a:p>
          <a:p>
            <a:r>
              <a:rPr lang="en-US" dirty="0" smtClean="0"/>
              <a:t>Signup (reuse) and Amazon Web Service Account</a:t>
            </a:r>
          </a:p>
          <a:p>
            <a:pPr lvl="1"/>
            <a:r>
              <a:rPr lang="en-US" dirty="0" smtClean="0"/>
              <a:t>Free Tier should be fine.</a:t>
            </a:r>
          </a:p>
          <a:p>
            <a:pPr lvl="1"/>
            <a:r>
              <a:rPr lang="en-US" dirty="0" smtClean="0"/>
              <a:t>Provide access to team members.</a:t>
            </a:r>
          </a:p>
          <a:p>
            <a:r>
              <a:rPr lang="en-US" dirty="0" smtClean="0"/>
              <a:t>Create an Elastic Beanstalk instance/application.</a:t>
            </a:r>
          </a:p>
          <a:p>
            <a:pPr lvl="1"/>
            <a:r>
              <a:rPr lang="en-US" dirty="0" smtClean="0"/>
              <a:t>Use one of the sample application.</a:t>
            </a:r>
          </a:p>
          <a:p>
            <a:pPr lvl="1"/>
            <a:r>
              <a:rPr lang="en-US" dirty="0" smtClean="0"/>
              <a:t>Will have to make more sophisticated starting next week;</a:t>
            </a:r>
            <a:br>
              <a:rPr lang="en-US" dirty="0" smtClean="0"/>
            </a:br>
            <a:r>
              <a:rPr lang="en-US" dirty="0" smtClean="0"/>
              <a:t>I will use Node JS with Express for Elastic Beanstalk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63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br>
              <a:rPr lang="en-US" dirty="0" smtClean="0"/>
            </a:br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49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52325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Adjunct Professor at Columbia </a:t>
            </a:r>
            <a:r>
              <a:rPr lang="en-US" dirty="0" err="1" smtClean="0"/>
              <a:t>Univ</a:t>
            </a:r>
            <a:r>
              <a:rPr lang="en-US" dirty="0" smtClean="0"/>
              <a:t>: 2006, 2009, 2014-2017. 7 “Topics in CS” courses.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Co-Founder, CTO </a:t>
            </a:r>
            <a:r>
              <a:rPr lang="en-US" dirty="0" err="1" smtClean="0"/>
              <a:t>Seeka</a:t>
            </a:r>
            <a:r>
              <a:rPr lang="en-US" dirty="0" smtClean="0"/>
              <a:t> TV (</a:t>
            </a:r>
            <a:r>
              <a:rPr lang="en-US" dirty="0" err="1" smtClean="0"/>
              <a:t>www.seeka.tv</a:t>
            </a:r>
            <a:r>
              <a:rPr lang="en-US" dirty="0" smtClean="0"/>
              <a:t>).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fantastic daughters; high school and one is a senior at Barnard.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</a:t>
            </a:r>
            <a:r>
              <a:rPr lang="en-US" dirty="0"/>
              <a:t>Karate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www.tracyskarateworldwide.com/about.html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www.elitedefensivetactics.com</a:t>
            </a:r>
            <a:r>
              <a:rPr lang="en-US" dirty="0" smtClean="0"/>
              <a:t> 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4"/>
              </a:rPr>
              <a:t>http://dmna.ny.gov/nyg</a:t>
            </a:r>
            <a:r>
              <a:rPr lang="en-US" dirty="0" smtClean="0">
                <a:hlinkClick r:id="rId4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Conversational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0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26714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Co-Found, CTO </a:t>
            </a:r>
            <a:r>
              <a:rPr lang="en-US" dirty="0" err="1" smtClean="0"/>
              <a:t>Seeka</a:t>
            </a:r>
            <a:r>
              <a:rPr lang="en-US" dirty="0" smtClean="0"/>
              <a:t> TV.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daughters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Karate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2"/>
              </a:rPr>
              <a:t>http://dmna.ny.gov/nyg</a:t>
            </a:r>
            <a:r>
              <a:rPr lang="en-US" dirty="0" smtClean="0">
                <a:hlinkClick r:id="rId2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" y="128016"/>
            <a:ext cx="4191459" cy="277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56" y="1322451"/>
            <a:ext cx="4215384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37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648142"/>
            <a:ext cx="5926957" cy="4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55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583970"/>
            <a:ext cx="6027388" cy="42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23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solidFill>
            <a:schemeClr val="bg2"/>
          </a:solidFill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116778</TotalTime>
  <Words>1310</Words>
  <Application>Microsoft Macintosh PowerPoint</Application>
  <PresentationFormat>On-screen Show (16:9)</PresentationFormat>
  <Paragraphs>269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Introduction</vt:lpstr>
      <vt:lpstr>Your Instructor</vt:lpstr>
      <vt:lpstr>A Little About Me</vt:lpstr>
      <vt:lpstr>A Little About Me</vt:lpstr>
      <vt:lpstr>A Lot of Experience</vt:lpstr>
      <vt:lpstr>A Lot of Experience</vt:lpstr>
      <vt:lpstr>A Lot of Experience</vt:lpstr>
      <vt:lpstr>Coursework Grading</vt:lpstr>
      <vt:lpstr>Coursework and Grading</vt:lpstr>
      <vt:lpstr>Logistics</vt:lpstr>
      <vt:lpstr>Logistics</vt:lpstr>
      <vt:lpstr>Course Overview and Content</vt:lpstr>
      <vt:lpstr>Course Overview</vt:lpstr>
      <vt:lpstr>PowerPoint Presentation</vt:lpstr>
      <vt:lpstr>PowerPoint Presentation</vt:lpstr>
      <vt:lpstr>PowerPoint Presentation</vt:lpstr>
      <vt:lpstr>PowerPoint Presentation</vt:lpstr>
      <vt:lpstr>Comments</vt:lpstr>
      <vt:lpstr>Course Content:  Cloud Microservices Applications</vt:lpstr>
      <vt:lpstr>Cloud</vt:lpstr>
      <vt:lpstr>IaaS, PaaS, SaaS</vt:lpstr>
      <vt:lpstr>IaaS, PaaS, SaaS</vt:lpstr>
      <vt:lpstr>IaaS, PaaS, SaaS – A Little More about PaaS</vt:lpstr>
      <vt:lpstr>IaaS, PaaS, SaaS – A Little More about PaaS</vt:lpstr>
      <vt:lpstr>Cloud is about *- as-a-Service (https://en.wikipedia.org/wiki/As_a_service)</vt:lpstr>
      <vt:lpstr>Cloudscape</vt:lpstr>
      <vt:lpstr>www.programmableweb.com (Example)</vt:lpstr>
      <vt:lpstr>Microservices</vt:lpstr>
      <vt:lpstr>Microservices (https://martinfowler.com/articles/microservices.html)</vt:lpstr>
      <vt:lpstr>Web Application Basic Concepts</vt:lpstr>
      <vt:lpstr>“Traditional” Web Application Architecture</vt:lpstr>
      <vt:lpstr>Monolithic to Micro</vt:lpstr>
      <vt:lpstr>Micro-services Characteristics</vt:lpstr>
      <vt:lpstr>SOA vs Microservices</vt:lpstr>
      <vt:lpstr>PowerPoint Presentation</vt:lpstr>
      <vt:lpstr>PowerPoint Presentation</vt:lpstr>
      <vt:lpstr>Patterns</vt:lpstr>
      <vt:lpstr>Patterns</vt:lpstr>
      <vt:lpstr>Weinberg’s Second Law</vt:lpstr>
      <vt:lpstr>An Example</vt:lpstr>
      <vt:lpstr>Seeka Demo</vt:lpstr>
      <vt:lpstr>(Some) Elements</vt:lpstr>
      <vt:lpstr>0th Project</vt:lpstr>
      <vt:lpstr>0th Project</vt:lpstr>
    </vt:vector>
  </TitlesOfParts>
  <Company>Dell Inc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1714</cp:revision>
  <cp:lastPrinted>2017-09-05T17:12:28Z</cp:lastPrinted>
  <dcterms:created xsi:type="dcterms:W3CDTF">2013-01-02T09:04:46Z</dcterms:created>
  <dcterms:modified xsi:type="dcterms:W3CDTF">2017-09-06T20:07:00Z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